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8" r:id="rId4"/>
    <p:sldId id="257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151AC6-6C64-CAA5-429B-F418590C4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E388024-FA63-A7D3-A3A4-B537742D7D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8C5DC3-2974-2F14-D9A3-22DFF7AFE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942BC-7E5A-4692-911A-7EAECF68CE18}" type="datetimeFigureOut">
              <a:rPr lang="de-CH" smtClean="0"/>
              <a:t>07.02.2023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CDD6CF-A484-B147-FCD6-A0C7AD8CD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F6145F-4E1C-E26F-1336-841A02DF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8D36-2949-47B2-B4CA-D1AEB95F40F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8029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AD779C-6B7F-6A77-ED4B-D4F55CC7D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EBA936E-F930-3335-F103-EAF180C27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802BF4-8BCA-7622-7E6F-0A9B5941F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942BC-7E5A-4692-911A-7EAECF68CE18}" type="datetimeFigureOut">
              <a:rPr lang="de-CH" smtClean="0"/>
              <a:t>07.02.2023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FA30FB-BC27-D19B-CF91-B895FD032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D157F2-64DB-65B5-AEF1-C7F2139DB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8D36-2949-47B2-B4CA-D1AEB95F40F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949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FE18A2F-A023-6103-C007-EEB11C72C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A6B10DB-47E5-D88D-99CA-F5DB538DC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BBD40B-77E3-CD44-A6FB-6DAD57AE0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942BC-7E5A-4692-911A-7EAECF68CE18}" type="datetimeFigureOut">
              <a:rPr lang="de-CH" smtClean="0"/>
              <a:t>07.02.2023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7A8650-37FD-48DA-CA39-C71BE44A0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7DBF18-3C97-AED8-8E33-AF922406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8D36-2949-47B2-B4CA-D1AEB95F40F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313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05DACE-DF98-603E-AA6C-1CF7976A5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A75365-5DFC-BDBA-A013-4056CF677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0CE043-DD3D-59F2-F4BF-5FB4D905A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942BC-7E5A-4692-911A-7EAECF68CE18}" type="datetimeFigureOut">
              <a:rPr lang="de-CH" smtClean="0"/>
              <a:t>07.02.2023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2F5840-823B-B32F-B3D3-88FBFD48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56463F-6EA8-FDE4-42AC-970F7185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8D36-2949-47B2-B4CA-D1AEB95F40F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4953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98BCF6-3498-8CA3-2904-55B739615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04C4D44-0BE2-DC64-F2ED-79954C962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FF108C-D3D6-48DE-3C69-7AFE42720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942BC-7E5A-4692-911A-7EAECF68CE18}" type="datetimeFigureOut">
              <a:rPr lang="de-CH" smtClean="0"/>
              <a:t>07.02.2023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9B5EC4-EE2C-AF69-898A-E270826A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3E66DA-99C2-6A48-6DDF-89A9078C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8D36-2949-47B2-B4CA-D1AEB95F40F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6804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0CF612-4F7A-150A-F42F-860A65A9B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CACE60-30E7-B6FE-F2D8-CC6884D4E0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C3EA42F-FDAD-20F1-DC11-141784B68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7125553-25AC-16B5-CBF1-AE1241BA3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942BC-7E5A-4692-911A-7EAECF68CE18}" type="datetimeFigureOut">
              <a:rPr lang="de-CH" smtClean="0"/>
              <a:t>07.02.2023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DC6E7C0-6B40-02B5-5B5F-DF6C9887D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D489542-AA92-D8EC-1061-EADC961EF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8D36-2949-47B2-B4CA-D1AEB95F40F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2543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6911AF-595C-DD19-E20D-924F53AC0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6B8DFB-76FD-818C-FD6D-931965F33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6A74ACA-91B8-6DDE-190B-418AFE49F8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ABEA1E9-1C32-08EE-5D8F-1492A05EC8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D57A835-E0CB-895F-89AA-1C78E98D36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7A763BB-54A3-134C-9A68-ACCBBF55B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942BC-7E5A-4692-911A-7EAECF68CE18}" type="datetimeFigureOut">
              <a:rPr lang="de-CH" smtClean="0"/>
              <a:t>07.02.2023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68AC868-E155-D40F-C96E-654B59B56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4FF8BB6-094A-FD44-F5D4-1F269E5A0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8D36-2949-47B2-B4CA-D1AEB95F40F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9728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803C99-5067-4762-1D1E-C4E1B5C8F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CD02E2F-1FB8-3CC0-97A5-F29FCF85D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942BC-7E5A-4692-911A-7EAECF68CE18}" type="datetimeFigureOut">
              <a:rPr lang="de-CH" smtClean="0"/>
              <a:t>07.02.2023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41059F-1DB6-BA67-B566-E1BB192B3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ADF0D8E-A810-4CF2-4FEA-06BE8B33A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8D36-2949-47B2-B4CA-D1AEB95F40F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2979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706ACF0-BD3C-1450-928E-5C9593B4B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942BC-7E5A-4692-911A-7EAECF68CE18}" type="datetimeFigureOut">
              <a:rPr lang="de-CH" smtClean="0"/>
              <a:t>07.02.2023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291CBCB-1622-7338-C62D-4211FD55B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9A8FAC3-6145-3381-2438-1FBF483FA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8D36-2949-47B2-B4CA-D1AEB95F40F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9428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527A99-C5E5-B96D-CE74-22488D49E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788A07-7C31-C288-66D7-8F0E619E4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3857679-52BF-A9A2-CEF8-8BFD95CED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1FBCF51-EE52-78ED-2A1F-A2DAA9A29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942BC-7E5A-4692-911A-7EAECF68CE18}" type="datetimeFigureOut">
              <a:rPr lang="de-CH" smtClean="0"/>
              <a:t>07.02.2023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F7E7432-5892-3F79-836C-340A5983D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5427235-0E8A-D46D-5491-382EE3943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8D36-2949-47B2-B4CA-D1AEB95F40F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0313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5B71B-08B1-AA1F-9BC5-2DFB97292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7B69874-9F78-9008-7C07-5CE0CD96B1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D64C6BF-EDAC-6218-9754-C4FFE815A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67155CB-A008-29F5-3D89-916BEC27A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942BC-7E5A-4692-911A-7EAECF68CE18}" type="datetimeFigureOut">
              <a:rPr lang="de-CH" smtClean="0"/>
              <a:t>07.02.2023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4620BE3-6274-56D9-6432-757E56682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18AADCD-C7D2-EAD2-A98A-03A92C42B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8D36-2949-47B2-B4CA-D1AEB95F40F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159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B8EF974-B3A8-3249-EF2A-766F3D083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6915BEF-D394-7663-D3FB-1E1761F16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826AC3-6AFE-7792-3FDF-A20A7487E5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942BC-7E5A-4692-911A-7EAECF68CE18}" type="datetimeFigureOut">
              <a:rPr lang="de-CH" smtClean="0"/>
              <a:t>07.02.2023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CF3039-814E-7D91-E0D2-B03EBFCF29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87C1D8-5A95-6D04-970E-076848F06A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B8D36-2949-47B2-B4CA-D1AEB95F40F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0799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2.jp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h_qWS39OPE?feature=oembed" TargetMode="External"/><Relationship Id="rId6" Type="http://schemas.openxmlformats.org/officeDocument/2006/relationships/image" Target="../media/image33.png"/><Relationship Id="rId5" Type="http://schemas.openxmlformats.org/officeDocument/2006/relationships/hyperlink" Target="https://www.kiknet-learnhub.com/bauberufe" TargetMode="External"/><Relationship Id="rId4" Type="http://schemas.openxmlformats.org/officeDocument/2006/relationships/hyperlink" Target="https://baumeister.swiss/bildung/bauberufe/berufe/industrie-und-unterlagsbodenbauer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5.jpg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ehqgMTNvEw?feature=oembed" TargetMode="External"/><Relationship Id="rId6" Type="http://schemas.openxmlformats.org/officeDocument/2006/relationships/hyperlink" Target="https://www.kiknet-learnhub.com/bauberufe" TargetMode="External"/><Relationship Id="rId5" Type="http://schemas.openxmlformats.org/officeDocument/2006/relationships/hyperlink" Target="https://baumeister.swiss/bildung/bauberufe/berufe/betonwerker/" TargetMode="Externa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8.jfif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IQfkXmiszs?feature=oembed" TargetMode="External"/><Relationship Id="rId6" Type="http://schemas.openxmlformats.org/officeDocument/2006/relationships/hyperlink" Target="https://www.kiknet-learnhub.com/bauberufe" TargetMode="External"/><Relationship Id="rId5" Type="http://schemas.openxmlformats.org/officeDocument/2006/relationships/hyperlink" Target="https://baumeister.swiss/bildung/bauberufe/berufe/bauwerktrenner/" TargetMode="Externa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aumeister.swiss/bildung/bauberufe/berufe/maurerin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hyperlink" Target="https://www.kiknet-learnhub.com/bauberufe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slide" Target="slide7.xml"/><Relationship Id="rId18" Type="http://schemas.openxmlformats.org/officeDocument/2006/relationships/image" Target="../media/image10.png"/><Relationship Id="rId26" Type="http://schemas.openxmlformats.org/officeDocument/2006/relationships/image" Target="../media/image110.png"/><Relationship Id="rId3" Type="http://schemas.openxmlformats.org/officeDocument/2006/relationships/image" Target="../media/image5.png"/><Relationship Id="rId21" Type="http://schemas.openxmlformats.org/officeDocument/2006/relationships/image" Target="../media/image11.png"/><Relationship Id="rId7" Type="http://schemas.openxmlformats.org/officeDocument/2006/relationships/slide" Target="slide5.xml"/><Relationship Id="rId12" Type="http://schemas.openxmlformats.org/officeDocument/2006/relationships/image" Target="../media/image8.png"/><Relationship Id="rId17" Type="http://schemas.openxmlformats.org/officeDocument/2006/relationships/image" Target="../media/image80.png"/><Relationship Id="rId25" Type="http://schemas.openxmlformats.org/officeDocument/2006/relationships/slide" Target="slide11.xml"/><Relationship Id="rId2" Type="http://schemas.openxmlformats.org/officeDocument/2006/relationships/image" Target="../media/image4.png"/><Relationship Id="rId16" Type="http://schemas.openxmlformats.org/officeDocument/2006/relationships/slide" Target="slide8.xml"/><Relationship Id="rId20" Type="http://schemas.openxmlformats.org/officeDocument/2006/relationships/image" Target="../media/image90.png"/><Relationship Id="rId29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60.png"/><Relationship Id="rId24" Type="http://schemas.openxmlformats.org/officeDocument/2006/relationships/image" Target="../media/image12.png"/><Relationship Id="rId5" Type="http://schemas.openxmlformats.org/officeDocument/2006/relationships/image" Target="../media/image40.png"/><Relationship Id="rId15" Type="http://schemas.openxmlformats.org/officeDocument/2006/relationships/image" Target="../media/image9.png"/><Relationship Id="rId23" Type="http://schemas.openxmlformats.org/officeDocument/2006/relationships/image" Target="../media/image100.png"/><Relationship Id="rId28" Type="http://schemas.openxmlformats.org/officeDocument/2006/relationships/slide" Target="slide12.xml"/><Relationship Id="rId10" Type="http://schemas.openxmlformats.org/officeDocument/2006/relationships/slide" Target="slide6.xml"/><Relationship Id="rId19" Type="http://schemas.openxmlformats.org/officeDocument/2006/relationships/slide" Target="slide9.xml"/><Relationship Id="rId4" Type="http://schemas.openxmlformats.org/officeDocument/2006/relationships/slide" Target="slide4.xml"/><Relationship Id="rId9" Type="http://schemas.openxmlformats.org/officeDocument/2006/relationships/image" Target="../media/image7.png"/><Relationship Id="rId14" Type="http://schemas.openxmlformats.org/officeDocument/2006/relationships/image" Target="../media/image70.png"/><Relationship Id="rId22" Type="http://schemas.openxmlformats.org/officeDocument/2006/relationships/slide" Target="slide10.xml"/><Relationship Id="rId27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4.jpg"/><Relationship Id="rId7" Type="http://schemas.openxmlformats.org/officeDocument/2006/relationships/hyperlink" Target="https://www.kiknet-learnhub.com/bauberuf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_0MGK4aFrE?feature=oembed" TargetMode="External"/><Relationship Id="rId6" Type="http://schemas.openxmlformats.org/officeDocument/2006/relationships/hyperlink" Target="https://baumeister.swiss/bildung/bauberufe/berufe/maurerin/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7.jpg"/><Relationship Id="rId7" Type="http://schemas.openxmlformats.org/officeDocument/2006/relationships/hyperlink" Target="https://www.kiknet-learnhub.com/bauberuf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kinzOB6Fsk?feature=oembed" TargetMode="External"/><Relationship Id="rId6" Type="http://schemas.openxmlformats.org/officeDocument/2006/relationships/hyperlink" Target="https://baumeister.swiss/bildung/bauberufe/berufe/strassenbauer/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0.jpg"/><Relationship Id="rId7" Type="http://schemas.openxmlformats.org/officeDocument/2006/relationships/hyperlink" Target="https://www.kiknet-learnhub.com/bauberuf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-v17VsuOa0?feature=oembed" TargetMode="External"/><Relationship Id="rId6" Type="http://schemas.openxmlformats.org/officeDocument/2006/relationships/hyperlink" Target="https://baumeister.swiss/bildung/bauberufe/berufe/gleisbauer/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3.jpg"/><Relationship Id="rId7" Type="http://schemas.openxmlformats.org/officeDocument/2006/relationships/hyperlink" Target="https://www.kiknet-learnhub.com/bauberuf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_QeGxYUzTw?feature=oembed" TargetMode="External"/><Relationship Id="rId6" Type="http://schemas.openxmlformats.org/officeDocument/2006/relationships/image" Target="../media/image25.jpeg"/><Relationship Id="rId5" Type="http://schemas.openxmlformats.org/officeDocument/2006/relationships/hyperlink" Target="https://baumeister.swiss/bildung/bauberufe/berufe/grundbauer/" TargetMode="Externa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baumeister.swiss/bildung/bauberufe/berufe/grundbauer/" TargetMode="External"/><Relationship Id="rId3" Type="http://schemas.openxmlformats.org/officeDocument/2006/relationships/image" Target="../media/image26.jp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d3mf_4FrdM?feature=oembed" TargetMode="External"/><Relationship Id="rId6" Type="http://schemas.openxmlformats.org/officeDocument/2006/relationships/hyperlink" Target="https://www.kiknet-learnhub.com/bauberufe" TargetMode="External"/><Relationship Id="rId5" Type="http://schemas.openxmlformats.org/officeDocument/2006/relationships/hyperlink" Target="https://baumeister.swiss/bildung/bauberufe/berufe/steinmetz/" TargetMode="External"/><Relationship Id="rId4" Type="http://schemas.openxmlformats.org/officeDocument/2006/relationships/image" Target="../media/image27.jpeg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9.jp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Oyg9B6KJjg?feature=oembed" TargetMode="External"/><Relationship Id="rId6" Type="http://schemas.openxmlformats.org/officeDocument/2006/relationships/image" Target="../media/image30.jpeg"/><Relationship Id="rId5" Type="http://schemas.openxmlformats.org/officeDocument/2006/relationships/hyperlink" Target="https://www.kiknet-learnhub.com/bauberufe" TargetMode="External"/><Relationship Id="rId4" Type="http://schemas.openxmlformats.org/officeDocument/2006/relationships/hyperlink" Target="https://baumeister.swiss/bildung/bauberufe/berufe/pflaestere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B25189-7397-AD91-1E64-7DEDEB5ED6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de-C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Bauberufe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C1C266-628F-1CFD-2B2D-6179C45BCD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r>
              <a:rPr lang="de-CH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Berufe, die sich lohnen!</a:t>
            </a:r>
          </a:p>
        </p:txBody>
      </p:sp>
      <p:sp>
        <p:nvSpPr>
          <p:cNvPr id="20" name="Freeform: Shape 1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32EE42B-9FCC-1E92-5BA2-D32FA24C64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56" r="7732" b="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4" name="groovy-rock-short-110355">
            <a:hlinkClick r:id="" action="ppaction://media"/>
            <a:extLst>
              <a:ext uri="{FF2B5EF4-FFF2-40B4-BE49-F238E27FC236}">
                <a16:creationId xmlns:a16="http://schemas.microsoft.com/office/drawing/2014/main" id="{76A33FFC-2E54-8C1C-E90E-D83D56731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F7778821-F5BD-9317-AE01-26DAE2458969}"/>
              </a:ext>
            </a:extLst>
          </p:cNvPr>
          <p:cNvSpPr/>
          <p:nvPr/>
        </p:nvSpPr>
        <p:spPr>
          <a:xfrm rot="1077839">
            <a:off x="7736526" y="827987"/>
            <a:ext cx="3839426" cy="223239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Vielseitige Aufgaben, spannende Baustellen und gute Aufstiegschancen!</a:t>
            </a:r>
          </a:p>
          <a:p>
            <a:pPr algn="ctr"/>
            <a:endParaRPr lang="de-DE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Hier findest du alle Infos zu den Berufen und Ausbildungen!</a:t>
            </a:r>
            <a:endParaRPr lang="de-CH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792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4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54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3" grpId="0" build="p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EE62F4-3AB9-26E1-DDC4-A1B63F633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4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Industrie- und Unterlagenbauer/in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79EFDDC-EB22-0685-8E9A-5A961C8338FD}"/>
              </a:ext>
            </a:extLst>
          </p:cNvPr>
          <p:cNvSpPr txBox="1"/>
          <p:nvPr/>
        </p:nvSpPr>
        <p:spPr>
          <a:xfrm>
            <a:off x="838200" y="1627001"/>
            <a:ext cx="6343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Als Industrie-​ und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Unterlagsbodenbauer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/in baust und unterhältst du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Unterlagsböden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und Bodenbeläge. Diese erstellst du zum Beispiel in Fabrikhallen, Lagerhäusern oder in öffentlichen Bauten.</a:t>
            </a:r>
            <a:endParaRPr lang="de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feld 4">
            <a:hlinkClick r:id="rId4"/>
            <a:extLst>
              <a:ext uri="{FF2B5EF4-FFF2-40B4-BE49-F238E27FC236}">
                <a16:creationId xmlns:a16="http://schemas.microsoft.com/office/drawing/2014/main" id="{53FE757F-F62E-F552-02A3-8E0FECA08D72}"/>
              </a:ext>
            </a:extLst>
          </p:cNvPr>
          <p:cNvSpPr txBox="1"/>
          <p:nvPr/>
        </p:nvSpPr>
        <p:spPr>
          <a:xfrm>
            <a:off x="2744251" y="4429892"/>
            <a:ext cx="226619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C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Mehr Infos</a:t>
            </a:r>
          </a:p>
        </p:txBody>
      </p:sp>
      <p:sp>
        <p:nvSpPr>
          <p:cNvPr id="6" name="Textfeld 5">
            <a:hlinkClick r:id="rId5"/>
            <a:extLst>
              <a:ext uri="{FF2B5EF4-FFF2-40B4-BE49-F238E27FC236}">
                <a16:creationId xmlns:a16="http://schemas.microsoft.com/office/drawing/2014/main" id="{480EE7AF-7ABA-617F-033F-901E9BF85A44}"/>
              </a:ext>
            </a:extLst>
          </p:cNvPr>
          <p:cNvSpPr txBox="1"/>
          <p:nvPr/>
        </p:nvSpPr>
        <p:spPr>
          <a:xfrm>
            <a:off x="2744251" y="5941910"/>
            <a:ext cx="226619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C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Auswertungsblatt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9DF992-66B8-E2A4-F297-D7F2566C1406}"/>
              </a:ext>
            </a:extLst>
          </p:cNvPr>
          <p:cNvSpPr txBox="1"/>
          <p:nvPr/>
        </p:nvSpPr>
        <p:spPr>
          <a:xfrm>
            <a:off x="838200" y="4960204"/>
            <a:ext cx="6343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Ist dieser Beruf etwas für dich?</a:t>
            </a:r>
          </a:p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Schreibe hier deine Überlegungen und die gefundenen Informationen auf und finde es heraus!</a:t>
            </a:r>
            <a:endParaRPr lang="de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68D7518-5BCC-BB58-81A7-C3653210DE7C}"/>
              </a:ext>
            </a:extLst>
          </p:cNvPr>
          <p:cNvSpPr txBox="1"/>
          <p:nvPr/>
        </p:nvSpPr>
        <p:spPr>
          <a:xfrm>
            <a:off x="838200" y="2952564"/>
            <a:ext cx="6343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Eine grundsolide Ausbildung für einen wichtige Beruf.</a:t>
            </a:r>
          </a:p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 was es in diesem Beruf alles geht, erfährst du hier!</a:t>
            </a:r>
          </a:p>
          <a:p>
            <a:b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Klicke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hier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und schaue dir das Video rechts an.</a:t>
            </a:r>
            <a:endParaRPr lang="de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74EF082-F085-3A6D-FB14-2FE6DB303F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6612" y="0"/>
            <a:ext cx="3145388" cy="2160000"/>
          </a:xfrm>
          <a:prstGeom prst="rect">
            <a:avLst/>
          </a:prstGeom>
        </p:spPr>
      </p:pic>
      <p:pic>
        <p:nvPicPr>
          <p:cNvPr id="11" name="Onlinemedien 10" title="Der vielseitige Alltag der Industrie- und Unterlagsbodenbauer/innen EFZ | Berufsvideo | Yousty">
            <a:hlinkClick r:id="" action="ppaction://media"/>
            <a:extLst>
              <a:ext uri="{FF2B5EF4-FFF2-40B4-BE49-F238E27FC236}">
                <a16:creationId xmlns:a16="http://schemas.microsoft.com/office/drawing/2014/main" id="{676A07D5-3960-470A-CAAB-8437FACC1F6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8368991" y="4698000"/>
            <a:ext cx="3823009" cy="2160000"/>
          </a:xfrm>
          <a:prstGeom prst="rect">
            <a:avLst/>
          </a:prstGeom>
        </p:spPr>
      </p:pic>
      <p:sp>
        <p:nvSpPr>
          <p:cNvPr id="12" name="Interaktive Schaltfläche: Zur Startseite wechseln 1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CE9032DF-3AB7-E7AE-48A8-C8E75D50AF71}"/>
              </a:ext>
            </a:extLst>
          </p:cNvPr>
          <p:cNvSpPr/>
          <p:nvPr/>
        </p:nvSpPr>
        <p:spPr>
          <a:xfrm>
            <a:off x="0" y="5963846"/>
            <a:ext cx="914400" cy="900000"/>
          </a:xfrm>
          <a:prstGeom prst="actionButtonHo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5396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EE62F4-3AB9-26E1-DDC4-A1B63F633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Betonwerker/in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6E30239-CC6C-8447-F0BE-5522BCBFC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5299" y="0"/>
            <a:ext cx="3146701" cy="2160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8101A8D-7263-4A84-CA59-3A0518B9446E}"/>
              </a:ext>
            </a:extLst>
          </p:cNvPr>
          <p:cNvSpPr txBox="1"/>
          <p:nvPr/>
        </p:nvSpPr>
        <p:spPr>
          <a:xfrm>
            <a:off x="838199" y="1627001"/>
            <a:ext cx="6981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Betonwerker/innen arbeiten bei Unternehmen, die Betonwaren, Betonelemente oder Kunststeine herstellen.</a:t>
            </a:r>
          </a:p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Sie stellen Betonfertigelemente und viele weitere Betonerzeugnisse für die unterschiedlichsten Anwendungsbereiche her.</a:t>
            </a:r>
            <a:endParaRPr lang="de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feld 5">
            <a:hlinkClick r:id="rId5"/>
            <a:extLst>
              <a:ext uri="{FF2B5EF4-FFF2-40B4-BE49-F238E27FC236}">
                <a16:creationId xmlns:a16="http://schemas.microsoft.com/office/drawing/2014/main" id="{B8FFFCFE-11C5-3BB9-98BD-1CF458E810B6}"/>
              </a:ext>
            </a:extLst>
          </p:cNvPr>
          <p:cNvSpPr txBox="1"/>
          <p:nvPr/>
        </p:nvSpPr>
        <p:spPr>
          <a:xfrm>
            <a:off x="2744251" y="4429892"/>
            <a:ext cx="226619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C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Mehr Infos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AA4E9F5-ED7F-B0AA-AF9A-C03E4E9F1FAF}"/>
              </a:ext>
            </a:extLst>
          </p:cNvPr>
          <p:cNvSpPr txBox="1"/>
          <p:nvPr/>
        </p:nvSpPr>
        <p:spPr>
          <a:xfrm>
            <a:off x="838200" y="4960204"/>
            <a:ext cx="6343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Ist dieser Beruf etwas für dich?</a:t>
            </a:r>
          </a:p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Schreibe hier deine Überlegungen und die gefundenen Informationen auf und finde es heraus!</a:t>
            </a:r>
            <a:endParaRPr lang="de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>
            <a:hlinkClick r:id="rId6"/>
            <a:extLst>
              <a:ext uri="{FF2B5EF4-FFF2-40B4-BE49-F238E27FC236}">
                <a16:creationId xmlns:a16="http://schemas.microsoft.com/office/drawing/2014/main" id="{D35B0623-7B95-0495-A58A-4230354F0D5A}"/>
              </a:ext>
            </a:extLst>
          </p:cNvPr>
          <p:cNvSpPr txBox="1"/>
          <p:nvPr/>
        </p:nvSpPr>
        <p:spPr>
          <a:xfrm>
            <a:off x="2744251" y="5941910"/>
            <a:ext cx="226619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C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Auswertungsblatt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0302D45-9C6C-BBA1-0424-9CDF880897F7}"/>
              </a:ext>
            </a:extLst>
          </p:cNvPr>
          <p:cNvSpPr txBox="1"/>
          <p:nvPr/>
        </p:nvSpPr>
        <p:spPr>
          <a:xfrm>
            <a:off x="838200" y="2952564"/>
            <a:ext cx="6343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Werken mit Beton, Holz und Metall – eine vielseitige Ausbildung wartet auf dich!</a:t>
            </a:r>
          </a:p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Informiere dich über diesen wichtigen Beruf.</a:t>
            </a:r>
          </a:p>
          <a:p>
            <a:b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Klicke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hier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und schaue dir das Video rechts an.</a:t>
            </a:r>
            <a:endParaRPr lang="de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Onlinemedien 11" title="Betonwerker EFZ">
            <a:hlinkClick r:id="" action="ppaction://media"/>
            <a:extLst>
              <a:ext uri="{FF2B5EF4-FFF2-40B4-BE49-F238E27FC236}">
                <a16:creationId xmlns:a16="http://schemas.microsoft.com/office/drawing/2014/main" id="{1FADDD60-A9C9-33F9-D992-E6CE60C7689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8368991" y="4698000"/>
            <a:ext cx="3823009" cy="2160000"/>
          </a:xfrm>
          <a:prstGeom prst="rect">
            <a:avLst/>
          </a:prstGeom>
        </p:spPr>
      </p:pic>
      <p:sp>
        <p:nvSpPr>
          <p:cNvPr id="13" name="Interaktive Schaltfläche: Zur Startseite wechseln 12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D12061C7-93FF-9BF9-5380-56CF6E11F356}"/>
              </a:ext>
            </a:extLst>
          </p:cNvPr>
          <p:cNvSpPr/>
          <p:nvPr/>
        </p:nvSpPr>
        <p:spPr>
          <a:xfrm>
            <a:off x="0" y="5963846"/>
            <a:ext cx="914400" cy="900000"/>
          </a:xfrm>
          <a:prstGeom prst="actionButtonHo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7080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EE62F4-3AB9-26E1-DDC4-A1B63F633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Bauwerktrenner</a:t>
            </a:r>
            <a:r>
              <a:rPr lang="de-C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/in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18931E6-0C6F-AF30-6944-4B1227782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235" y="0"/>
            <a:ext cx="3139765" cy="2160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CF67AE5-B5F2-CC60-6D8D-AD32D59CC492}"/>
              </a:ext>
            </a:extLst>
          </p:cNvPr>
          <p:cNvSpPr txBox="1"/>
          <p:nvPr/>
        </p:nvSpPr>
        <p:spPr>
          <a:xfrm>
            <a:off x="838200" y="1627001"/>
            <a:ext cx="6343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Überall wo gebaut oder umgebaut wird, braucht es Öffnungen in Beton und Mauerwerk. Sie werden von den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Bauwerktrenner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/innen erstellt.</a:t>
            </a:r>
            <a:endParaRPr lang="de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feld 5">
            <a:hlinkClick r:id="rId5"/>
            <a:extLst>
              <a:ext uri="{FF2B5EF4-FFF2-40B4-BE49-F238E27FC236}">
                <a16:creationId xmlns:a16="http://schemas.microsoft.com/office/drawing/2014/main" id="{F2FF415E-404A-B358-C3B9-2BB3A5AA76D9}"/>
              </a:ext>
            </a:extLst>
          </p:cNvPr>
          <p:cNvSpPr txBox="1"/>
          <p:nvPr/>
        </p:nvSpPr>
        <p:spPr>
          <a:xfrm>
            <a:off x="2744251" y="4513334"/>
            <a:ext cx="226619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C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Mehr Infos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4FC8176-CFF4-F53F-7327-78525B329911}"/>
              </a:ext>
            </a:extLst>
          </p:cNvPr>
          <p:cNvSpPr txBox="1"/>
          <p:nvPr/>
        </p:nvSpPr>
        <p:spPr>
          <a:xfrm>
            <a:off x="838200" y="5168554"/>
            <a:ext cx="6343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Spricht dich dieser Beruf an?</a:t>
            </a:r>
          </a:p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Schreibe hier deine Überlegungen und die gefundenen Informationen auf und finde es heraus!</a:t>
            </a:r>
            <a:endParaRPr lang="de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>
            <a:hlinkClick r:id="rId6"/>
            <a:extLst>
              <a:ext uri="{FF2B5EF4-FFF2-40B4-BE49-F238E27FC236}">
                <a16:creationId xmlns:a16="http://schemas.microsoft.com/office/drawing/2014/main" id="{2A07D636-379E-7221-5E29-1A07A29F49C8}"/>
              </a:ext>
            </a:extLst>
          </p:cNvPr>
          <p:cNvSpPr txBox="1"/>
          <p:nvPr/>
        </p:nvSpPr>
        <p:spPr>
          <a:xfrm>
            <a:off x="2744251" y="6091884"/>
            <a:ext cx="226619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C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Auswertungsblatt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5C6F8A9-89B4-F5D1-7774-6F7BBE98996F}"/>
              </a:ext>
            </a:extLst>
          </p:cNvPr>
          <p:cNvSpPr txBox="1"/>
          <p:nvPr/>
        </p:nvSpPr>
        <p:spPr>
          <a:xfrm>
            <a:off x="838200" y="2952564"/>
            <a:ext cx="6343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Bauwerktrenner</a:t>
            </a:r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/innen eröffnen neue Möglichkeiten!</a:t>
            </a:r>
          </a:p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Körperlich parat, wetterfest und im Kopf 100 % bei der Sache – bist du das? Dann ist dieser Beruf etwas für dich!</a:t>
            </a:r>
          </a:p>
          <a:p>
            <a:b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Klicke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hier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und schaue dir das Video rechts an.</a:t>
            </a:r>
            <a:endParaRPr lang="de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Onlinemedien 9" title="Bauberufe: Bauwerktrenner eröffnen neue Möglichkeiten.">
            <a:hlinkClick r:id="" action="ppaction://media"/>
            <a:extLst>
              <a:ext uri="{FF2B5EF4-FFF2-40B4-BE49-F238E27FC236}">
                <a16:creationId xmlns:a16="http://schemas.microsoft.com/office/drawing/2014/main" id="{45EEB6CB-A718-8DE1-8B85-34CF7A5A65C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8368991" y="4698000"/>
            <a:ext cx="3823009" cy="2160000"/>
          </a:xfrm>
          <a:prstGeom prst="rect">
            <a:avLst/>
          </a:prstGeom>
        </p:spPr>
      </p:pic>
      <p:sp>
        <p:nvSpPr>
          <p:cNvPr id="11" name="Interaktive Schaltfläche: Zur Startseite wechseln 10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6A64A4D6-F284-AD06-DAE5-E6A2C9D74CEC}"/>
              </a:ext>
            </a:extLst>
          </p:cNvPr>
          <p:cNvSpPr/>
          <p:nvPr/>
        </p:nvSpPr>
        <p:spPr>
          <a:xfrm>
            <a:off x="0" y="5963846"/>
            <a:ext cx="914400" cy="900000"/>
          </a:xfrm>
          <a:prstGeom prst="actionButtonHo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6982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86966F-C7D5-D95F-900C-E6D35A43C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funktioniert diese interaktive Präsentation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7CA401-23CE-7D28-B05F-C20C87068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/>
              <a:t>Klicke auf die Berufe, die dich interessieren und du gelangst direkt zu den Informationen, Videos und Links dazu.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/>
              <a:t>Hier findest du mehr Informationen: 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/>
              <a:t>Hier geht’s zum Berufsbeobachtungsblatt: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/>
              <a:t>So geht’s zurück zur Berufsübersicht:			</a:t>
            </a:r>
          </a:p>
        </p:txBody>
      </p:sp>
      <p:sp>
        <p:nvSpPr>
          <p:cNvPr id="4" name="Textfeld 3">
            <a:hlinkClick r:id="rId3"/>
            <a:extLst>
              <a:ext uri="{FF2B5EF4-FFF2-40B4-BE49-F238E27FC236}">
                <a16:creationId xmlns:a16="http://schemas.microsoft.com/office/drawing/2014/main" id="{9B2F0EAB-D862-EBFE-614A-BD98920D7EFD}"/>
              </a:ext>
            </a:extLst>
          </p:cNvPr>
          <p:cNvSpPr txBox="1"/>
          <p:nvPr/>
        </p:nvSpPr>
        <p:spPr>
          <a:xfrm>
            <a:off x="7430551" y="3244334"/>
            <a:ext cx="226619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C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Mehr Infos</a:t>
            </a:r>
          </a:p>
        </p:txBody>
      </p:sp>
      <p:sp>
        <p:nvSpPr>
          <p:cNvPr id="5" name="Textfeld 4">
            <a:hlinkClick r:id="rId4"/>
            <a:extLst>
              <a:ext uri="{FF2B5EF4-FFF2-40B4-BE49-F238E27FC236}">
                <a16:creationId xmlns:a16="http://schemas.microsoft.com/office/drawing/2014/main" id="{56B7C2DA-912A-0C8A-36A8-375FBF87FCA3}"/>
              </a:ext>
            </a:extLst>
          </p:cNvPr>
          <p:cNvSpPr txBox="1"/>
          <p:nvPr/>
        </p:nvSpPr>
        <p:spPr>
          <a:xfrm>
            <a:off x="7430551" y="4236541"/>
            <a:ext cx="226619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C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Auswertungsblatt</a:t>
            </a:r>
          </a:p>
        </p:txBody>
      </p:sp>
      <p:sp>
        <p:nvSpPr>
          <p:cNvPr id="6" name="Interaktive Schaltfläche: Zur Startseite wechseln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878A4EF-EBC0-CC43-F8B4-25233924C74F}"/>
              </a:ext>
            </a:extLst>
          </p:cNvPr>
          <p:cNvSpPr/>
          <p:nvPr/>
        </p:nvSpPr>
        <p:spPr>
          <a:xfrm>
            <a:off x="8106446" y="4941418"/>
            <a:ext cx="914400" cy="900000"/>
          </a:xfrm>
          <a:prstGeom prst="actionButtonHo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72DA58C-E136-459D-6D88-18BB935B7E7D}"/>
              </a:ext>
            </a:extLst>
          </p:cNvPr>
          <p:cNvSpPr txBox="1"/>
          <p:nvPr/>
        </p:nvSpPr>
        <p:spPr>
          <a:xfrm rot="20601478">
            <a:off x="9149484" y="5016458"/>
            <a:ext cx="2631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rgbClr val="C00000"/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Probiere es gleich aus!</a:t>
            </a:r>
          </a:p>
        </p:txBody>
      </p:sp>
    </p:spTree>
    <p:extLst>
      <p:ext uri="{BB962C8B-B14F-4D97-AF65-F5344CB8AC3E}">
        <p14:creationId xmlns:p14="http://schemas.microsoft.com/office/powerpoint/2010/main" val="95757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8091C9-5710-B0F2-06CE-53DD73DC7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de-CH" sz="4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Neun hammermässige Berufe warten auf Dich!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F1AB4C5-40BE-D727-46BA-027AFA3259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43" r="37892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29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Folienzoom 6">
                <a:extLst>
                  <a:ext uri="{FF2B5EF4-FFF2-40B4-BE49-F238E27FC236}">
                    <a16:creationId xmlns:a16="http://schemas.microsoft.com/office/drawing/2014/main" id="{C502E950-48B7-A8BC-1C03-16F795CE467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38334927"/>
                  </p:ext>
                </p:extLst>
              </p:nvPr>
            </p:nvGraphicFramePr>
            <p:xfrm>
              <a:off x="4965430" y="2438400"/>
              <a:ext cx="1920000" cy="1080000"/>
            </p:xfrm>
            <a:graphic>
              <a:graphicData uri="http://schemas.microsoft.com/office/powerpoint/2016/slidezoom">
                <pslz:sldZm>
                  <pslz:sldZmObj sldId="257" cId="2960218956">
                    <pslz:zmPr id="{206404A9-8885-4F30-9CC7-A3BB28A5BFD3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20000" cy="10800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Folienzoom 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C502E950-48B7-A8BC-1C03-16F795CE46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65430" y="2438400"/>
                <a:ext cx="1920000" cy="10800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Folienzoom 8">
                <a:extLst>
                  <a:ext uri="{FF2B5EF4-FFF2-40B4-BE49-F238E27FC236}">
                    <a16:creationId xmlns:a16="http://schemas.microsoft.com/office/drawing/2014/main" id="{DCB4A285-C397-493B-45BD-87D0609F06D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29280121"/>
                  </p:ext>
                </p:extLst>
              </p:nvPr>
            </p:nvGraphicFramePr>
            <p:xfrm>
              <a:off x="9631920" y="2432575"/>
              <a:ext cx="1920000" cy="1080000"/>
            </p:xfrm>
            <a:graphic>
              <a:graphicData uri="http://schemas.microsoft.com/office/powerpoint/2016/slidezoom">
                <pslz:sldZm>
                  <pslz:sldZmObj sldId="262" cId="1663606767">
                    <pslz:zmPr id="{3361BD40-96B4-45B3-8BE7-C76DCFEA6D07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20000" cy="10800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Folienzoom 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DCB4A285-C397-493B-45BD-87D0609F06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31920" y="2432575"/>
                <a:ext cx="1920000" cy="10800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Folienzoom 11">
                <a:extLst>
                  <a:ext uri="{FF2B5EF4-FFF2-40B4-BE49-F238E27FC236}">
                    <a16:creationId xmlns:a16="http://schemas.microsoft.com/office/drawing/2014/main" id="{B3296B64-14E0-886E-657D-8A87E1F1BAC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17989242"/>
                  </p:ext>
                </p:extLst>
              </p:nvPr>
            </p:nvGraphicFramePr>
            <p:xfrm>
              <a:off x="4965430" y="5143819"/>
              <a:ext cx="1920000" cy="1080000"/>
            </p:xfrm>
            <a:graphic>
              <a:graphicData uri="http://schemas.microsoft.com/office/powerpoint/2016/slidezoom">
                <pslz:sldZm>
                  <pslz:sldZmObj sldId="263" cId="3335861637">
                    <pslz:zmPr id="{DAD47A19-1A85-448F-82F8-A896E6B00D46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20000" cy="10800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Folienzoom 11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B3296B64-14E0-886E-657D-8A87E1F1BA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65430" y="5143819"/>
                <a:ext cx="1920000" cy="10800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Folienzoom 13">
                <a:extLst>
                  <a:ext uri="{FF2B5EF4-FFF2-40B4-BE49-F238E27FC236}">
                    <a16:creationId xmlns:a16="http://schemas.microsoft.com/office/drawing/2014/main" id="{7BE16A7B-8B4B-E155-67B6-ADD4667D59A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5810963"/>
                  </p:ext>
                </p:extLst>
              </p:nvPr>
            </p:nvGraphicFramePr>
            <p:xfrm>
              <a:off x="9631920" y="5143819"/>
              <a:ext cx="1920000" cy="1080000"/>
            </p:xfrm>
            <a:graphic>
              <a:graphicData uri="http://schemas.microsoft.com/office/powerpoint/2016/slidezoom">
                <pslz:sldZm>
                  <pslz:sldZmObj sldId="264" cId="2264034705">
                    <pslz:zmPr id="{D94C7B86-1056-429F-B041-109A98A46280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20000" cy="10800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Folienzoom 1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7BE16A7B-8B4B-E155-67B6-ADD4667D59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631920" y="5143819"/>
                <a:ext cx="1920000" cy="10800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Folienzoom 15">
                <a:extLst>
                  <a:ext uri="{FF2B5EF4-FFF2-40B4-BE49-F238E27FC236}">
                    <a16:creationId xmlns:a16="http://schemas.microsoft.com/office/drawing/2014/main" id="{70CEA67F-C84B-0590-8DBF-587E5D2941D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31303700"/>
                  </p:ext>
                </p:extLst>
              </p:nvPr>
            </p:nvGraphicFramePr>
            <p:xfrm>
              <a:off x="7315877" y="5148732"/>
              <a:ext cx="1920000" cy="1080000"/>
            </p:xfrm>
            <a:graphic>
              <a:graphicData uri="http://schemas.microsoft.com/office/powerpoint/2016/slidezoom">
                <pslz:sldZm>
                  <pslz:sldZmObj sldId="265" cId="251150576">
                    <pslz:zmPr id="{FF77DFCB-C7FB-4BFD-BEE9-C5241527701B}" returnToParent="0" transitionDur="100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20000" cy="10800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Folienzoom 15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70CEA67F-C84B-0590-8DBF-587E5D2941D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315877" y="5148732"/>
                <a:ext cx="1920000" cy="10800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8" name="Folienzoom 17">
                <a:extLst>
                  <a:ext uri="{FF2B5EF4-FFF2-40B4-BE49-F238E27FC236}">
                    <a16:creationId xmlns:a16="http://schemas.microsoft.com/office/drawing/2014/main" id="{75489FBB-2953-7D45-922D-38BA9867298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27481068"/>
                  </p:ext>
                </p:extLst>
              </p:nvPr>
            </p:nvGraphicFramePr>
            <p:xfrm>
              <a:off x="7315877" y="3788197"/>
              <a:ext cx="1920000" cy="1080000"/>
            </p:xfrm>
            <a:graphic>
              <a:graphicData uri="http://schemas.microsoft.com/office/powerpoint/2016/slidezoom">
                <pslz:sldZm>
                  <pslz:sldZmObj sldId="266" cId="2009364761">
                    <pslz:zmPr id="{AA4A6ACD-F511-4782-B248-3ED2165AB6F4}" returnToParent="0" transitionDur="1000">
                      <p166:blipFill xmlns:p166="http://schemas.microsoft.com/office/powerpoint/2016/6/main">
                        <a:blip r:embed="rId1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20000" cy="10800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8" name="Folienzoom 17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75489FBB-2953-7D45-922D-38BA986729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315877" y="3788197"/>
                <a:ext cx="1920000" cy="10800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Folienzoom 19">
                <a:extLst>
                  <a:ext uri="{FF2B5EF4-FFF2-40B4-BE49-F238E27FC236}">
                    <a16:creationId xmlns:a16="http://schemas.microsoft.com/office/drawing/2014/main" id="{5124B10C-C064-E51B-A085-E555C1D3B1E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67224709"/>
                  </p:ext>
                </p:extLst>
              </p:nvPr>
            </p:nvGraphicFramePr>
            <p:xfrm>
              <a:off x="4965430" y="3788197"/>
              <a:ext cx="1920000" cy="1080000"/>
            </p:xfrm>
            <a:graphic>
              <a:graphicData uri="http://schemas.microsoft.com/office/powerpoint/2016/slidezoom">
                <pslz:sldZm>
                  <pslz:sldZmObj sldId="267" cId="1953966653">
                    <pslz:zmPr id="{E723DFDC-0A15-49C2-A9D7-6A1194E55C1F}" returnToParent="0" transitionDur="1000">
                      <p166:blipFill xmlns:p166="http://schemas.microsoft.com/office/powerpoint/2016/6/main">
                        <a:blip r:embed="rId2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20000" cy="10800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Folienzoom 19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5124B10C-C064-E51B-A085-E555C1D3B1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965430" y="3788197"/>
                <a:ext cx="1920000" cy="10800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2" name="Folienzoom 21">
                <a:extLst>
                  <a:ext uri="{FF2B5EF4-FFF2-40B4-BE49-F238E27FC236}">
                    <a16:creationId xmlns:a16="http://schemas.microsoft.com/office/drawing/2014/main" id="{76189707-7DDA-C52D-E844-3CCDFCB2029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10262800"/>
                  </p:ext>
                </p:extLst>
              </p:nvPr>
            </p:nvGraphicFramePr>
            <p:xfrm>
              <a:off x="7298675" y="2432575"/>
              <a:ext cx="1920000" cy="1080000"/>
            </p:xfrm>
            <a:graphic>
              <a:graphicData uri="http://schemas.microsoft.com/office/powerpoint/2016/slidezoom">
                <pslz:sldZm>
                  <pslz:sldZmObj sldId="268" cId="1470806836">
                    <pslz:zmPr id="{F3C4F36D-0CC4-4741-AAF8-5ADFD51FB7B1}" returnToParent="0" transitionDur="1000">
                      <p166:blipFill xmlns:p166="http://schemas.microsoft.com/office/powerpoint/2016/6/main">
                        <a:blip r:embed="rId2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20000" cy="10800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2" name="Folienzoom 21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76189707-7DDA-C52D-E844-3CCDFCB2029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298675" y="2432575"/>
                <a:ext cx="1920000" cy="10800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4" name="Folienzoom 23">
                <a:extLst>
                  <a:ext uri="{FF2B5EF4-FFF2-40B4-BE49-F238E27FC236}">
                    <a16:creationId xmlns:a16="http://schemas.microsoft.com/office/drawing/2014/main" id="{B7B58359-9B2C-1995-9B91-57ECA2FCBC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6527657"/>
                  </p:ext>
                </p:extLst>
              </p:nvPr>
            </p:nvGraphicFramePr>
            <p:xfrm>
              <a:off x="9631920" y="3788197"/>
              <a:ext cx="1920000" cy="1080000"/>
            </p:xfrm>
            <a:graphic>
              <a:graphicData uri="http://schemas.microsoft.com/office/powerpoint/2016/slidezoom">
                <pslz:sldZm>
                  <pslz:sldZmObj sldId="269" cId="2769826224">
                    <pslz:zmPr id="{B3A6F0F4-69F1-4C92-AF1D-5616EFB33A08}" returnToParent="0" transitionDur="1000">
                      <p166:blipFill xmlns:p166="http://schemas.microsoft.com/office/powerpoint/2016/6/main">
                        <a:blip r:embed="rId2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20000" cy="10800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4" name="Folienzoom 23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B7B58359-9B2C-1995-9B91-57ECA2FCBC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631920" y="3788197"/>
                <a:ext cx="1920000" cy="10800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345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EE62F4-3AB9-26E1-DDC4-A1B63F633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Maurer/in</a:t>
            </a:r>
          </a:p>
        </p:txBody>
      </p:sp>
      <p:pic>
        <p:nvPicPr>
          <p:cNvPr id="5" name="Onlinemedien 4" title="Maurer/-in - Informationsfilm">
            <a:hlinkClick r:id="" action="ppaction://media"/>
            <a:extLst>
              <a:ext uri="{FF2B5EF4-FFF2-40B4-BE49-F238E27FC236}">
                <a16:creationId xmlns:a16="http://schemas.microsoft.com/office/drawing/2014/main" id="{9BEDD320-9BAC-16A9-D190-B1D9C02527F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181560" y="4026910"/>
            <a:ext cx="5010440" cy="283109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21546D1-DCAD-C28A-2ADF-F8988C20C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0596" y="0"/>
            <a:ext cx="3221404" cy="2160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D478847-152E-A0CB-39D0-E9997616389A}"/>
              </a:ext>
            </a:extLst>
          </p:cNvPr>
          <p:cNvSpPr txBox="1"/>
          <p:nvPr/>
        </p:nvSpPr>
        <p:spPr>
          <a:xfrm>
            <a:off x="838200" y="1627001"/>
            <a:ext cx="6343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 Hochbau erstellst du Neubauten und trägst dazu bei, dass Bauwerke ihren Wert behalten. </a:t>
            </a:r>
          </a:p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Auch das Sanieren und Restaurieren sind wichtige Aufgaben für dich und dein Team.</a:t>
            </a:r>
            <a:endParaRPr lang="de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03CAB94-020C-EFC9-BA4E-D7B427B209E8}"/>
              </a:ext>
            </a:extLst>
          </p:cNvPr>
          <p:cNvSpPr txBox="1"/>
          <p:nvPr/>
        </p:nvSpPr>
        <p:spPr>
          <a:xfrm>
            <a:off x="838200" y="2952564"/>
            <a:ext cx="6343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 willst mehr über diesen vielseitigen und attraktiven Beruf erfahren?</a:t>
            </a:r>
          </a:p>
          <a:p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Kein Problem! </a:t>
            </a:r>
            <a:b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Klicke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hier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und schaue dir das Video rechts an.</a:t>
            </a:r>
            <a:endParaRPr lang="de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D565D8F-12A3-307C-1705-7773675AE91E}"/>
              </a:ext>
            </a:extLst>
          </p:cNvPr>
          <p:cNvSpPr txBox="1"/>
          <p:nvPr/>
        </p:nvSpPr>
        <p:spPr>
          <a:xfrm>
            <a:off x="838200" y="4960204"/>
            <a:ext cx="6343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Ist dieser Beruf etwas für dich?</a:t>
            </a:r>
          </a:p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Schreibe hier deine Überlegungen und die gefundenen Informationen auf und finde es heraus!</a:t>
            </a:r>
            <a:endParaRPr lang="de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feld 11">
            <a:hlinkClick r:id="rId6"/>
            <a:extLst>
              <a:ext uri="{FF2B5EF4-FFF2-40B4-BE49-F238E27FC236}">
                <a16:creationId xmlns:a16="http://schemas.microsoft.com/office/drawing/2014/main" id="{5A730423-DDA1-C028-64E5-94D337CA0676}"/>
              </a:ext>
            </a:extLst>
          </p:cNvPr>
          <p:cNvSpPr txBox="1"/>
          <p:nvPr/>
        </p:nvSpPr>
        <p:spPr>
          <a:xfrm>
            <a:off x="2744251" y="4429892"/>
            <a:ext cx="226619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C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Mehr Infos</a:t>
            </a:r>
          </a:p>
        </p:txBody>
      </p:sp>
      <p:sp>
        <p:nvSpPr>
          <p:cNvPr id="13" name="Textfeld 12">
            <a:hlinkClick r:id="rId7"/>
            <a:extLst>
              <a:ext uri="{FF2B5EF4-FFF2-40B4-BE49-F238E27FC236}">
                <a16:creationId xmlns:a16="http://schemas.microsoft.com/office/drawing/2014/main" id="{7545EAB2-16C8-11A7-FBB6-1A89995C4D7E}"/>
              </a:ext>
            </a:extLst>
          </p:cNvPr>
          <p:cNvSpPr txBox="1"/>
          <p:nvPr/>
        </p:nvSpPr>
        <p:spPr>
          <a:xfrm>
            <a:off x="2744251" y="5941910"/>
            <a:ext cx="226619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C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Auswertungsblatt</a:t>
            </a:r>
          </a:p>
        </p:txBody>
      </p:sp>
      <p:sp>
        <p:nvSpPr>
          <p:cNvPr id="3" name="Interaktive Schaltfläche: Zur Startseite wechseln 2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FF406B76-4BE5-1BF4-54EC-2444E4F9C8D2}"/>
              </a:ext>
            </a:extLst>
          </p:cNvPr>
          <p:cNvSpPr/>
          <p:nvPr/>
        </p:nvSpPr>
        <p:spPr>
          <a:xfrm>
            <a:off x="0" y="5963846"/>
            <a:ext cx="914400" cy="900000"/>
          </a:xfrm>
          <a:prstGeom prst="actionButtonHo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6021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EE62F4-3AB9-26E1-DDC4-A1B63F633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Strassenbauer/in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6371A30-78C8-D1B4-6AE3-88D2D9E14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5299" y="0"/>
            <a:ext cx="3146701" cy="2160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2A4C9AC-734E-8F66-5D64-453C79F5480C}"/>
              </a:ext>
            </a:extLst>
          </p:cNvPr>
          <p:cNvSpPr txBox="1"/>
          <p:nvPr/>
        </p:nvSpPr>
        <p:spPr>
          <a:xfrm>
            <a:off x="838200" y="1627001"/>
            <a:ext cx="6343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Jedes Mal, wenn du den Fuss vor die Türe setzt, brauchst du Strassen. Dass die über 70 000 Kilometer Strassen in der Schweiz sicher sind, dafür sorgst du als Strassenbauer/in.</a:t>
            </a:r>
          </a:p>
        </p:txBody>
      </p:sp>
      <p:pic>
        <p:nvPicPr>
          <p:cNvPr id="3" name="Onlinemedien 2" title="Bauberufe: Strassenbauer - die Künstler der Strassen!">
            <a:hlinkClick r:id="" action="ppaction://media"/>
            <a:extLst>
              <a:ext uri="{FF2B5EF4-FFF2-40B4-BE49-F238E27FC236}">
                <a16:creationId xmlns:a16="http://schemas.microsoft.com/office/drawing/2014/main" id="{354A374C-FB22-97B7-21EB-E40E76ED634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222088" y="4050000"/>
            <a:ext cx="4969912" cy="280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71BB56F-AADC-3652-E678-959368DAA319}"/>
              </a:ext>
            </a:extLst>
          </p:cNvPr>
          <p:cNvSpPr txBox="1"/>
          <p:nvPr/>
        </p:nvSpPr>
        <p:spPr>
          <a:xfrm>
            <a:off x="838200" y="2952564"/>
            <a:ext cx="6343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Strassenbauer</a:t>
            </a:r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/innen sind die Künstler/innen der </a:t>
            </a:r>
            <a:r>
              <a:rPr lang="de-DE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Strasse</a:t>
            </a:r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  <a:p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 willst mehr wissen? - Kein Problem! </a:t>
            </a:r>
          </a:p>
          <a:p>
            <a:b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Klicke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hier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und schaue dir das Video rechts an.</a:t>
            </a:r>
            <a:endParaRPr lang="de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>
            <a:hlinkClick r:id="rId6"/>
            <a:extLst>
              <a:ext uri="{FF2B5EF4-FFF2-40B4-BE49-F238E27FC236}">
                <a16:creationId xmlns:a16="http://schemas.microsoft.com/office/drawing/2014/main" id="{8B9FFA44-41EE-E8FF-3C3E-314C4B1A23E4}"/>
              </a:ext>
            </a:extLst>
          </p:cNvPr>
          <p:cNvSpPr txBox="1"/>
          <p:nvPr/>
        </p:nvSpPr>
        <p:spPr>
          <a:xfrm>
            <a:off x="2744251" y="4429892"/>
            <a:ext cx="226619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C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Mehr Infos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C3A047A-FDEF-9819-54DD-136E844CCB1C}"/>
              </a:ext>
            </a:extLst>
          </p:cNvPr>
          <p:cNvSpPr txBox="1"/>
          <p:nvPr/>
        </p:nvSpPr>
        <p:spPr>
          <a:xfrm>
            <a:off x="838200" y="4960204"/>
            <a:ext cx="6343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Ist dieser Beruf etwas für dich?</a:t>
            </a:r>
          </a:p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Schreibe hier deine Überlegungen und die gefundenen Informationen auf und finde es heraus!</a:t>
            </a:r>
            <a:endParaRPr lang="de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feld 8">
            <a:hlinkClick r:id="rId7"/>
            <a:extLst>
              <a:ext uri="{FF2B5EF4-FFF2-40B4-BE49-F238E27FC236}">
                <a16:creationId xmlns:a16="http://schemas.microsoft.com/office/drawing/2014/main" id="{F4053637-97FF-C528-29CB-312C89FFCB75}"/>
              </a:ext>
            </a:extLst>
          </p:cNvPr>
          <p:cNvSpPr txBox="1"/>
          <p:nvPr/>
        </p:nvSpPr>
        <p:spPr>
          <a:xfrm>
            <a:off x="2744251" y="5941910"/>
            <a:ext cx="226619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C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Auswertungsblatt</a:t>
            </a:r>
          </a:p>
        </p:txBody>
      </p:sp>
      <p:sp>
        <p:nvSpPr>
          <p:cNvPr id="10" name="Interaktive Schaltfläche: Zur Startseite wechseln 9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8A8DB2AC-C145-C51C-58CB-F5E3E0128221}"/>
              </a:ext>
            </a:extLst>
          </p:cNvPr>
          <p:cNvSpPr/>
          <p:nvPr/>
        </p:nvSpPr>
        <p:spPr>
          <a:xfrm>
            <a:off x="0" y="5963846"/>
            <a:ext cx="914400" cy="900000"/>
          </a:xfrm>
          <a:prstGeom prst="actionButtonHo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6360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EE62F4-3AB9-26E1-DDC4-A1B63F633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Gleisbauer/in</a:t>
            </a:r>
          </a:p>
        </p:txBody>
      </p:sp>
      <p:pic>
        <p:nvPicPr>
          <p:cNvPr id="6" name="Onlinemedien 5" title="Bauberufe: Stelle deine Weichen auf Zukunft!">
            <a:hlinkClick r:id="" action="ppaction://media"/>
            <a:extLst>
              <a:ext uri="{FF2B5EF4-FFF2-40B4-BE49-F238E27FC236}">
                <a16:creationId xmlns:a16="http://schemas.microsoft.com/office/drawing/2014/main" id="{8D16AB03-36D1-7C6C-BCA8-7564DE160F4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369250" y="4698000"/>
            <a:ext cx="3822750" cy="216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E695BFE-7891-8D2B-AB6B-65988C74A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1209" y="0"/>
            <a:ext cx="3120791" cy="2160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61CEDCE-C350-BD76-A109-2CA90AEAC4E7}"/>
              </a:ext>
            </a:extLst>
          </p:cNvPr>
          <p:cNvSpPr txBox="1"/>
          <p:nvPr/>
        </p:nvSpPr>
        <p:spPr>
          <a:xfrm>
            <a:off x="838200" y="1627001"/>
            <a:ext cx="6343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Als Gleisbauer/in sorgst du dafür, dass wir sicher und bequem mit dem Zug, aber auch mit dem Tram oder der Bergbahn unterwegs sind.</a:t>
            </a:r>
            <a:endParaRPr lang="de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3DB0DC5-9B60-0C06-E200-25E25F0D939B}"/>
              </a:ext>
            </a:extLst>
          </p:cNvPr>
          <p:cNvSpPr txBox="1"/>
          <p:nvPr/>
        </p:nvSpPr>
        <p:spPr>
          <a:xfrm>
            <a:off x="838200" y="2952564"/>
            <a:ext cx="6343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Stelle deine Weichen auf Zukunft!</a:t>
            </a:r>
          </a:p>
          <a:p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Mit einer Ausbildung zur </a:t>
            </a:r>
            <a:r>
              <a:rPr lang="de-DE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Gleisbauerin</a:t>
            </a:r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 zum Gleisbauer!</a:t>
            </a:r>
          </a:p>
          <a:p>
            <a:b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Klicke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hier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und schaue dir das Video rechts an.</a:t>
            </a:r>
            <a:endParaRPr lang="de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feld 8">
            <a:hlinkClick r:id="rId6"/>
            <a:extLst>
              <a:ext uri="{FF2B5EF4-FFF2-40B4-BE49-F238E27FC236}">
                <a16:creationId xmlns:a16="http://schemas.microsoft.com/office/drawing/2014/main" id="{8F44C00D-0D90-A6C0-AAEF-C9B7E93C24CC}"/>
              </a:ext>
            </a:extLst>
          </p:cNvPr>
          <p:cNvSpPr txBox="1"/>
          <p:nvPr/>
        </p:nvSpPr>
        <p:spPr>
          <a:xfrm>
            <a:off x="2744251" y="4488268"/>
            <a:ext cx="226619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C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Mehr Infos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F41B441-4B2F-5BBE-F2FC-8DE564A6D1C2}"/>
              </a:ext>
            </a:extLst>
          </p:cNvPr>
          <p:cNvSpPr txBox="1"/>
          <p:nvPr/>
        </p:nvSpPr>
        <p:spPr>
          <a:xfrm>
            <a:off x="838200" y="4960204"/>
            <a:ext cx="6343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Ist dieser Beruf etwas für dich?</a:t>
            </a:r>
          </a:p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Schreibe hier deine Überlegungen und die gefundenen Informationen auf und finde es heraus!</a:t>
            </a:r>
            <a:endParaRPr lang="de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feld 10">
            <a:hlinkClick r:id="rId7"/>
            <a:extLst>
              <a:ext uri="{FF2B5EF4-FFF2-40B4-BE49-F238E27FC236}">
                <a16:creationId xmlns:a16="http://schemas.microsoft.com/office/drawing/2014/main" id="{2248300E-DD36-19DB-36F9-7C88A42822A1}"/>
              </a:ext>
            </a:extLst>
          </p:cNvPr>
          <p:cNvSpPr txBox="1"/>
          <p:nvPr/>
        </p:nvSpPr>
        <p:spPr>
          <a:xfrm>
            <a:off x="2744251" y="5941910"/>
            <a:ext cx="226619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C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Auswertungsblatt</a:t>
            </a:r>
          </a:p>
        </p:txBody>
      </p:sp>
      <p:sp>
        <p:nvSpPr>
          <p:cNvPr id="12" name="Interaktive Schaltfläche: Zur Startseite wechseln 1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384C1B0D-BB4B-5741-DC25-2229AF768D9F}"/>
              </a:ext>
            </a:extLst>
          </p:cNvPr>
          <p:cNvSpPr/>
          <p:nvPr/>
        </p:nvSpPr>
        <p:spPr>
          <a:xfrm>
            <a:off x="0" y="5963846"/>
            <a:ext cx="914400" cy="900000"/>
          </a:xfrm>
          <a:prstGeom prst="actionButtonHo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3586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EE62F4-3AB9-26E1-DDC4-A1B63F633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Grundbauer/in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4278439-B624-C16D-DF47-99EDCE5909D3}"/>
              </a:ext>
            </a:extLst>
          </p:cNvPr>
          <p:cNvSpPr txBox="1"/>
          <p:nvPr/>
        </p:nvSpPr>
        <p:spPr>
          <a:xfrm>
            <a:off x="838200" y="1627001"/>
            <a:ext cx="6343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Als Grundbauer/in kommst du zum Einsatz, bevor die eigentlichen Bauarbeiten beginnen. Du sorgst nämlich dafür, dass der Untergrund, auf dem später die Gebäude oder die Verkehrswege gebaut werden, tragfähig und sicher ist.</a:t>
            </a:r>
            <a:endParaRPr lang="de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7674A98-BEBC-64EB-FD44-A3B8824AD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6342" y="0"/>
            <a:ext cx="3115658" cy="2160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A3C7DDA-331C-612E-91CE-29EACED7DA03}"/>
              </a:ext>
            </a:extLst>
          </p:cNvPr>
          <p:cNvSpPr txBox="1"/>
          <p:nvPr/>
        </p:nvSpPr>
        <p:spPr>
          <a:xfrm>
            <a:off x="838200" y="2952564"/>
            <a:ext cx="6343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Sandkastenträume wahr werden lassen – als Grundbauer/in!</a:t>
            </a:r>
          </a:p>
          <a:p>
            <a:endParaRPr lang="de-DE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Wie das geht, erfährst du hier!</a:t>
            </a:r>
          </a:p>
          <a:p>
            <a:b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Klicke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hier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und schaue dir das Video rechts an.</a:t>
            </a:r>
            <a:endParaRPr lang="de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Onlinemedien 10" title="Grundbauer">
            <a:hlinkClick r:id="" action="ppaction://media"/>
            <a:extLst>
              <a:ext uri="{FF2B5EF4-FFF2-40B4-BE49-F238E27FC236}">
                <a16:creationId xmlns:a16="http://schemas.microsoft.com/office/drawing/2014/main" id="{72BA84C4-33A6-AD93-AE10-E5D9D0361C1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369250" y="4698000"/>
            <a:ext cx="3822750" cy="2160000"/>
          </a:xfrm>
          <a:prstGeom prst="rect">
            <a:avLst/>
          </a:prstGeom>
        </p:spPr>
      </p:pic>
      <p:sp>
        <p:nvSpPr>
          <p:cNvPr id="12" name="Textfeld 11">
            <a:hlinkClick r:id="rId5"/>
            <a:extLst>
              <a:ext uri="{FF2B5EF4-FFF2-40B4-BE49-F238E27FC236}">
                <a16:creationId xmlns:a16="http://schemas.microsoft.com/office/drawing/2014/main" id="{91316410-070E-2574-6430-C82D1C7039DB}"/>
              </a:ext>
            </a:extLst>
          </p:cNvPr>
          <p:cNvSpPr txBox="1"/>
          <p:nvPr/>
        </p:nvSpPr>
        <p:spPr>
          <a:xfrm>
            <a:off x="2744251" y="4717162"/>
            <a:ext cx="226619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C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Mehr Infos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E205CC5-301F-2588-29A2-D2E2E8910699}"/>
              </a:ext>
            </a:extLst>
          </p:cNvPr>
          <p:cNvSpPr txBox="1"/>
          <p:nvPr/>
        </p:nvSpPr>
        <p:spPr>
          <a:xfrm>
            <a:off x="838200" y="5152074"/>
            <a:ext cx="6343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Ist dieser Beruf etwas für dich?</a:t>
            </a:r>
          </a:p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Schreibe hier deine Überlegungen und die gefundenen Informationen auf und finde es heraus!</a:t>
            </a:r>
            <a:endParaRPr lang="de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feld 13">
            <a:hlinkClick r:id="rId7"/>
            <a:extLst>
              <a:ext uri="{FF2B5EF4-FFF2-40B4-BE49-F238E27FC236}">
                <a16:creationId xmlns:a16="http://schemas.microsoft.com/office/drawing/2014/main" id="{8458F81B-44F4-4EF6-B98C-BEF008459691}"/>
              </a:ext>
            </a:extLst>
          </p:cNvPr>
          <p:cNvSpPr txBox="1"/>
          <p:nvPr/>
        </p:nvSpPr>
        <p:spPr>
          <a:xfrm>
            <a:off x="2744251" y="6090621"/>
            <a:ext cx="226619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C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Auswertungsblatt</a:t>
            </a:r>
          </a:p>
        </p:txBody>
      </p:sp>
      <p:sp>
        <p:nvSpPr>
          <p:cNvPr id="15" name="Interaktive Schaltfläche: Zur Startseite wechseln 14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0D713EE3-1220-0162-1A0D-8D621E7C9841}"/>
              </a:ext>
            </a:extLst>
          </p:cNvPr>
          <p:cNvSpPr/>
          <p:nvPr/>
        </p:nvSpPr>
        <p:spPr>
          <a:xfrm>
            <a:off x="0" y="5963846"/>
            <a:ext cx="914400" cy="900000"/>
          </a:xfrm>
          <a:prstGeom prst="actionButtonHo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6403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EE62F4-3AB9-26E1-DDC4-A1B63F633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Steinmetz/in</a:t>
            </a:r>
          </a:p>
        </p:txBody>
      </p:sp>
      <p:pic>
        <p:nvPicPr>
          <p:cNvPr id="4" name="Onlinemedien 3" title="Bauberufe: Steinmetz:in - ein richtig cooler Beruf!">
            <a:hlinkClick r:id="" action="ppaction://media"/>
            <a:extLst>
              <a:ext uri="{FF2B5EF4-FFF2-40B4-BE49-F238E27FC236}">
                <a16:creationId xmlns:a16="http://schemas.microsoft.com/office/drawing/2014/main" id="{235E9C80-599D-E75F-878C-67F9AC35B15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369250" y="4698000"/>
            <a:ext cx="3822750" cy="2160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8784B30-27C6-C0A8-F71D-EB1D0B05FE5F}"/>
              </a:ext>
            </a:extLst>
          </p:cNvPr>
          <p:cNvSpPr txBox="1"/>
          <p:nvPr/>
        </p:nvSpPr>
        <p:spPr>
          <a:xfrm>
            <a:off x="838200" y="1627001"/>
            <a:ext cx="6343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Steinmetz/innen der Fachrichtungen Industrie respektive Bau und Renovation produzieren, bearbeiten, verlegen, versetzen, montieren, renovieren und sanieren Naturwerksteine aus der Schweiz, aber auch aus aller Welt.</a:t>
            </a:r>
            <a:endParaRPr lang="de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feld 5">
            <a:hlinkClick r:id="rId5"/>
            <a:extLst>
              <a:ext uri="{FF2B5EF4-FFF2-40B4-BE49-F238E27FC236}">
                <a16:creationId xmlns:a16="http://schemas.microsoft.com/office/drawing/2014/main" id="{010CB954-9B26-FFC4-2D5F-1D009D33F7F1}"/>
              </a:ext>
            </a:extLst>
          </p:cNvPr>
          <p:cNvSpPr txBox="1"/>
          <p:nvPr/>
        </p:nvSpPr>
        <p:spPr>
          <a:xfrm>
            <a:off x="2744251" y="4466588"/>
            <a:ext cx="226619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C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Mehr Infos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2A8C0E8-3BCB-626A-1AB4-1C9E308C5B05}"/>
              </a:ext>
            </a:extLst>
          </p:cNvPr>
          <p:cNvSpPr txBox="1"/>
          <p:nvPr/>
        </p:nvSpPr>
        <p:spPr>
          <a:xfrm>
            <a:off x="838200" y="4960204"/>
            <a:ext cx="6343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Ist dieser Beruf etwas für dich?</a:t>
            </a:r>
          </a:p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Schreibe hier deine Überlegungen und die gefundenen Informationen auf und finde es heraus!</a:t>
            </a:r>
            <a:endParaRPr lang="de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>
            <a:hlinkClick r:id="rId6"/>
            <a:extLst>
              <a:ext uri="{FF2B5EF4-FFF2-40B4-BE49-F238E27FC236}">
                <a16:creationId xmlns:a16="http://schemas.microsoft.com/office/drawing/2014/main" id="{FE0AF12B-6C9E-3B83-3A7C-B86325181875}"/>
              </a:ext>
            </a:extLst>
          </p:cNvPr>
          <p:cNvSpPr txBox="1"/>
          <p:nvPr/>
        </p:nvSpPr>
        <p:spPr>
          <a:xfrm>
            <a:off x="2744251" y="5941910"/>
            <a:ext cx="226619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C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Auswertungsblatt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959E264-4DCD-3BC7-361C-4538C1AF62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6342" y="0"/>
            <a:ext cx="3115658" cy="21600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0DC2EF7-8158-72D1-AB02-9720CC0DEBBC}"/>
              </a:ext>
            </a:extLst>
          </p:cNvPr>
          <p:cNvSpPr txBox="1"/>
          <p:nvPr/>
        </p:nvSpPr>
        <p:spPr>
          <a:xfrm>
            <a:off x="838200" y="2952564"/>
            <a:ext cx="6343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Steinmetz/in – ein richtig cooler Beruf!</a:t>
            </a:r>
          </a:p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 diesen kreativen Beruf so cool und vielseitig macht, zeigen wir dir auf dieser Folie.</a:t>
            </a:r>
          </a:p>
          <a:p>
            <a:b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Klicke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hier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und schaue dir das Video rechts an.</a:t>
            </a:r>
            <a:endParaRPr lang="de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Interaktive Schaltfläche: Zur Startseite wechseln 1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5AB3869E-526B-A611-003D-3FCA829CA7F2}"/>
              </a:ext>
            </a:extLst>
          </p:cNvPr>
          <p:cNvSpPr/>
          <p:nvPr/>
        </p:nvSpPr>
        <p:spPr>
          <a:xfrm>
            <a:off x="0" y="5963846"/>
            <a:ext cx="914400" cy="900000"/>
          </a:xfrm>
          <a:prstGeom prst="actionButtonHo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115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EE62F4-3AB9-26E1-DDC4-A1B63F633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Pflästerer/in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3F7AAA0-E563-071E-C40A-7D90B80F81AA}"/>
              </a:ext>
            </a:extLst>
          </p:cNvPr>
          <p:cNvSpPr txBox="1"/>
          <p:nvPr/>
        </p:nvSpPr>
        <p:spPr>
          <a:xfrm>
            <a:off x="838200" y="1627001"/>
            <a:ext cx="6343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Eine Altstadt ohne Pflästerung? Undenkbar. Pflästerungen verleihen einem Ort den ganz besonderen Charme. Nicht nur in einer Altstadt. Als Pflästerer/in verschönerst du auch Vorplätze, Parkanlagen, Gärten oder Gehwege.</a:t>
            </a:r>
            <a:endParaRPr lang="de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feld 4">
            <a:hlinkClick r:id="rId4"/>
            <a:extLst>
              <a:ext uri="{FF2B5EF4-FFF2-40B4-BE49-F238E27FC236}">
                <a16:creationId xmlns:a16="http://schemas.microsoft.com/office/drawing/2014/main" id="{4A8004D8-605A-D0BC-8626-7C1A940A5202}"/>
              </a:ext>
            </a:extLst>
          </p:cNvPr>
          <p:cNvSpPr txBox="1"/>
          <p:nvPr/>
        </p:nvSpPr>
        <p:spPr>
          <a:xfrm>
            <a:off x="2744251" y="4429892"/>
            <a:ext cx="226619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C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Mehr Infos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74D090F-8239-5C67-F57F-14D6E9D50032}"/>
              </a:ext>
            </a:extLst>
          </p:cNvPr>
          <p:cNvSpPr txBox="1"/>
          <p:nvPr/>
        </p:nvSpPr>
        <p:spPr>
          <a:xfrm>
            <a:off x="838200" y="4960204"/>
            <a:ext cx="6343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Ist dieser Beruf etwas für dich?</a:t>
            </a:r>
          </a:p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Schreibe hier deine Überlegungen und die gefundenen Informationen auf und finde es heraus!</a:t>
            </a:r>
            <a:endParaRPr lang="de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>
            <a:hlinkClick r:id="rId5"/>
            <a:extLst>
              <a:ext uri="{FF2B5EF4-FFF2-40B4-BE49-F238E27FC236}">
                <a16:creationId xmlns:a16="http://schemas.microsoft.com/office/drawing/2014/main" id="{D9705365-A12B-C496-1823-A84BE782A6C0}"/>
              </a:ext>
            </a:extLst>
          </p:cNvPr>
          <p:cNvSpPr txBox="1"/>
          <p:nvPr/>
        </p:nvSpPr>
        <p:spPr>
          <a:xfrm>
            <a:off x="2744251" y="5941910"/>
            <a:ext cx="226619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C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Auswertungsblatt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0223558-4984-D18E-2713-D7DEC062DB4D}"/>
              </a:ext>
            </a:extLst>
          </p:cNvPr>
          <p:cNvSpPr txBox="1"/>
          <p:nvPr/>
        </p:nvSpPr>
        <p:spPr>
          <a:xfrm>
            <a:off x="838200" y="2952564"/>
            <a:ext cx="6343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Das ist echtes Handwerk! </a:t>
            </a:r>
            <a:b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Doch was macht diesen tollen und anspruchsvollen Beruf aus? Erfahre es hier!</a:t>
            </a:r>
          </a:p>
          <a:p>
            <a:b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Klicke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hier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und schaue dir das Video rechts an.</a:t>
            </a:r>
            <a:endParaRPr lang="de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Onlinemedien 8" title="Pflästerin/Pflästerer EFZ">
            <a:hlinkClick r:id="" action="ppaction://media"/>
            <a:extLst>
              <a:ext uri="{FF2B5EF4-FFF2-40B4-BE49-F238E27FC236}">
                <a16:creationId xmlns:a16="http://schemas.microsoft.com/office/drawing/2014/main" id="{7AF73756-1199-A49A-4597-698B95649D9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368991" y="4706890"/>
            <a:ext cx="3823009" cy="216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E638CB1-322A-49BE-7E4D-AFEA9AABF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8326" y="0"/>
            <a:ext cx="3113674" cy="2160000"/>
          </a:xfrm>
          <a:prstGeom prst="rect">
            <a:avLst/>
          </a:prstGeom>
        </p:spPr>
      </p:pic>
      <p:sp>
        <p:nvSpPr>
          <p:cNvPr id="12" name="Interaktive Schaltfläche: Zur Startseite wechseln 1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457E344C-D853-D8DE-96E8-351EED17F58C}"/>
              </a:ext>
            </a:extLst>
          </p:cNvPr>
          <p:cNvSpPr/>
          <p:nvPr/>
        </p:nvSpPr>
        <p:spPr>
          <a:xfrm>
            <a:off x="0" y="5963846"/>
            <a:ext cx="914400" cy="900000"/>
          </a:xfrm>
          <a:prstGeom prst="actionButtonHo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0936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906</Words>
  <Application>Microsoft Office PowerPoint</Application>
  <PresentationFormat>Breitbild</PresentationFormat>
  <Paragraphs>100</Paragraphs>
  <Slides>12</Slides>
  <Notes>0</Notes>
  <HiddenSlides>0</HiddenSlides>
  <MMClips>10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Tahoma</vt:lpstr>
      <vt:lpstr>Office</vt:lpstr>
      <vt:lpstr>Bauberufe</vt:lpstr>
      <vt:lpstr>So funktioniert diese interaktive Präsentation</vt:lpstr>
      <vt:lpstr>Neun hammermässige Berufe warten auf Dich!</vt:lpstr>
      <vt:lpstr>Maurer/in</vt:lpstr>
      <vt:lpstr>Strassenbauer/in</vt:lpstr>
      <vt:lpstr>Gleisbauer/in</vt:lpstr>
      <vt:lpstr>Grundbauer/in</vt:lpstr>
      <vt:lpstr>Steinmetz/in</vt:lpstr>
      <vt:lpstr>Pflästerer/in</vt:lpstr>
      <vt:lpstr>Industrie- und Unterlagenbauer/in</vt:lpstr>
      <vt:lpstr>Betonwerker/in</vt:lpstr>
      <vt:lpstr>Bauwerktrenner/in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Bauberufe</dc:title>
  <dc:creator>Gregor Jost</dc:creator>
  <cp:lastModifiedBy>Gregor Jost</cp:lastModifiedBy>
  <cp:revision>4</cp:revision>
  <dcterms:created xsi:type="dcterms:W3CDTF">2023-02-01T14:05:09Z</dcterms:created>
  <dcterms:modified xsi:type="dcterms:W3CDTF">2023-02-07T18:00:22Z</dcterms:modified>
</cp:coreProperties>
</file>